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Montserrat SemiBold"/>
      <p:regular r:id="rId45"/>
      <p:bold r:id="rId46"/>
      <p:italic r:id="rId47"/>
      <p:boldItalic r:id="rId48"/>
    </p:embeddedFont>
    <p:embeddedFont>
      <p:font typeface="Roboto"/>
      <p:regular r:id="rId49"/>
      <p:bold r:id="rId50"/>
      <p:italic r:id="rId51"/>
      <p:boldItalic r:id="rId52"/>
    </p:embeddedFont>
    <p:embeddedFont>
      <p:font typeface="Montserrat"/>
      <p:regular r:id="rId53"/>
      <p:bold r:id="rId54"/>
      <p:italic r:id="rId55"/>
      <p:boldItalic r:id="rId56"/>
    </p:embeddedFont>
    <p:embeddedFont>
      <p:font typeface="Montserrat Light"/>
      <p:regular r:id="rId57"/>
      <p:bold r:id="rId58"/>
      <p:italic r:id="rId59"/>
      <p:boldItalic r:id="rId60"/>
    </p:embeddedFont>
    <p:embeddedFont>
      <p:font typeface="Merriweather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MontserratSemiBold-bold.fntdata"/><Relationship Id="rId45" Type="http://schemas.openxmlformats.org/officeDocument/2006/relationships/font" Target="fonts/Montserrat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SemiBold-boldItalic.fntdata"/><Relationship Id="rId47" Type="http://schemas.openxmlformats.org/officeDocument/2006/relationships/font" Target="fonts/MontserratSemiBold-italic.fntdata"/><Relationship Id="rId49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erriweather-bold.fntdata"/><Relationship Id="rId61" Type="http://schemas.openxmlformats.org/officeDocument/2006/relationships/font" Target="fonts/Merriweather-regular.fntdata"/><Relationship Id="rId20" Type="http://schemas.openxmlformats.org/officeDocument/2006/relationships/slide" Target="slides/slide15.xml"/><Relationship Id="rId64" Type="http://schemas.openxmlformats.org/officeDocument/2006/relationships/font" Target="fonts/Merriweather-boldItalic.fntdata"/><Relationship Id="rId63" Type="http://schemas.openxmlformats.org/officeDocument/2006/relationships/font" Target="fonts/Merriweather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MontserratLight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Montserrat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6.xml"/><Relationship Id="rId55" Type="http://schemas.openxmlformats.org/officeDocument/2006/relationships/font" Target="fonts/Montserrat-italic.fntdata"/><Relationship Id="rId10" Type="http://schemas.openxmlformats.org/officeDocument/2006/relationships/slide" Target="slides/slide5.xml"/><Relationship Id="rId54" Type="http://schemas.openxmlformats.org/officeDocument/2006/relationships/font" Target="fonts/Montserrat-bold.fntdata"/><Relationship Id="rId13" Type="http://schemas.openxmlformats.org/officeDocument/2006/relationships/slide" Target="slides/slide8.xml"/><Relationship Id="rId57" Type="http://schemas.openxmlformats.org/officeDocument/2006/relationships/font" Target="fonts/MontserratLight-regular.fntdata"/><Relationship Id="rId12" Type="http://schemas.openxmlformats.org/officeDocument/2006/relationships/slide" Target="slides/slide7.xml"/><Relationship Id="rId56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59" Type="http://schemas.openxmlformats.org/officeDocument/2006/relationships/font" Target="fonts/MontserratLight-italic.fntdata"/><Relationship Id="rId14" Type="http://schemas.openxmlformats.org/officeDocument/2006/relationships/slide" Target="slides/slide9.xml"/><Relationship Id="rId58" Type="http://schemas.openxmlformats.org/officeDocument/2006/relationships/font" Target="fonts/MontserratLigh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e78cbaef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4e78cbaef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4e78cbaefe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since education should not be a closed off technology it should be for everyone and from everyone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Enterprise platform for fully managed solution</a:t>
            </a:r>
            <a:endParaRPr/>
          </a:p>
        </p:txBody>
      </p:sp>
      <p:sp>
        <p:nvSpPr>
          <p:cNvPr id="229" name="Google Shape;229;g24e78cbaefe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e076538678_1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each one in a bit more details and how some of them are stateless</a:t>
            </a:r>
            <a:endParaRPr/>
          </a:p>
        </p:txBody>
      </p:sp>
      <p:sp>
        <p:nvSpPr>
          <p:cNvPr id="238" name="Google Shape;238;g2e076538678_1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e78cbaefe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why the interfaces are different (due to customization for enterprise use and custom courses)</a:t>
            </a:r>
            <a:endParaRPr/>
          </a:p>
        </p:txBody>
      </p:sp>
      <p:sp>
        <p:nvSpPr>
          <p:cNvPr id="246" name="Google Shape;246;g24e78cbaefe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4e78cbaefe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4e78cbaefe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4e78cbaefe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4e78cbaefe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e076538678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each one in a bit more details and how some of them are stateless</a:t>
            </a:r>
            <a:endParaRPr/>
          </a:p>
        </p:txBody>
      </p:sp>
      <p:sp>
        <p:nvSpPr>
          <p:cNvPr id="274" name="Google Shape;274;g2e076538678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4e78cbaefe_0_3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 functions (not necessary a function for each thing but rather modules)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Don't communicate by sharing memory; share memory by communicating</a:t>
            </a:r>
            <a:endParaRPr/>
          </a:p>
        </p:txBody>
      </p:sp>
      <p:sp>
        <p:nvSpPr>
          <p:cNvPr id="281" name="Google Shape;281;g24e78cbaefe_0_3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4e78cbaefe_0_3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services talk to each other, some don't,  other are just to compute </a:t>
            </a:r>
            <a:endParaRPr/>
          </a:p>
        </p:txBody>
      </p:sp>
      <p:sp>
        <p:nvSpPr>
          <p:cNvPr id="295" name="Google Shape;295;g24e78cbaefe_0_3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e076538678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services talk to each other, some don't,  other are just to compute </a:t>
            </a:r>
            <a:endParaRPr/>
          </a:p>
        </p:txBody>
      </p:sp>
      <p:sp>
        <p:nvSpPr>
          <p:cNvPr id="302" name="Google Shape;302;g2e076538678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4e78cbaefe_0_3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24e78cbaefe_0_3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e78cbaefe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Organized in the same way the documentation is organized</a:t>
            </a:r>
            <a:endParaRPr/>
          </a:p>
        </p:txBody>
      </p:sp>
      <p:sp>
        <p:nvSpPr>
          <p:cNvPr id="150" name="Google Shape;150;g24e78cbaefe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4e78cbaefe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each one in a bit more details and how some of them are stateless</a:t>
            </a:r>
            <a:endParaRPr/>
          </a:p>
        </p:txBody>
      </p:sp>
      <p:sp>
        <p:nvSpPr>
          <p:cNvPr id="317" name="Google Shape;317;g24e78cbaefe_0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e076538678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services talk to each other, some don't,  other are just to compute </a:t>
            </a:r>
            <a:endParaRPr/>
          </a:p>
        </p:txBody>
      </p:sp>
      <p:sp>
        <p:nvSpPr>
          <p:cNvPr id="331" name="Google Shape;331;g2e076538678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4e78cbaefe_0_2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why the 12 type bits are important used in Query Engine and analysis for policies</a:t>
            </a:r>
            <a:endParaRPr/>
          </a:p>
        </p:txBody>
      </p:sp>
      <p:sp>
        <p:nvSpPr>
          <p:cNvPr id="339" name="Google Shape;339;g24e78cbaefe_0_2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e076538678_1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why the 12 type bits are important used in Query Engine and analysis for policies</a:t>
            </a:r>
            <a:endParaRPr/>
          </a:p>
        </p:txBody>
      </p:sp>
      <p:sp>
        <p:nvSpPr>
          <p:cNvPr id="348" name="Google Shape;348;g2e076538678_1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e076538678_1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why the 12 type bits are important used in Query Engine and analysis for policies</a:t>
            </a:r>
            <a:endParaRPr/>
          </a:p>
        </p:txBody>
      </p:sp>
      <p:sp>
        <p:nvSpPr>
          <p:cNvPr id="356" name="Google Shape;356;g2e076538678_1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e076538678_1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 databases are a good fit for microservices because they are designed to be flexible, scalable, and fault-tolerant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 horizontally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the performance of microservices applications by reducing the amount of data that needs to be transferred between the application and the database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2e076538678_1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e076538678_1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2e076538678_1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e076538678_1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 some examples on the overwhelming resource and platforms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 education and work is a smaller gap than higher education and schools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investment due to lack of importance and resources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tooling gaps and flaws</a:t>
            </a:r>
            <a:endParaRPr/>
          </a:p>
        </p:txBody>
      </p:sp>
      <p:sp>
        <p:nvSpPr>
          <p:cNvPr id="375" name="Google Shape;375;g2e076538678_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e076538678_1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 databases are a good fit for microservices because they are designed to be flexible, scalable, and fault-tolerant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 horizontally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the performance of microservices applications by reducing the amount of data that needs to be transferred between the application and the database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2e076538678_1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e0e7e1574a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 databases are a good fit for microservices because they are designed to be flexible, scalable, and fault-tolerant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 horizontally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the performance of microservices applications by reducing the amount of data that needs to be transferred between the application and the database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2e0e7e1574a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e78cbaefe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4e78cbaefe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e0e7e1574a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 databases are a good fit for microservices because they are designed to be flexible, scalable, and fault-tolerant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 horizontally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the performance of microservices applications by reducing the amount of data that needs to be transferred between the application and the database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2e0e7e1574a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e076538678_1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 databases are a good fit for microservices because they are designed to be flexible, scalable, and fault-tolerant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 horizontally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the performance of microservices applications by reducing the amount of data that needs to be transferred between the application and the database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2e076538678_1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e076538678_1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2e076538678_1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e076538678_1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e076538678_1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e076538678_1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2e076538678_1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e076538678_1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2e076538678_1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e076538678_1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 databases are a good fit for microservices because they are designed to be flexible, scalable, and fault-tolerant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 horizontally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the performance of microservices applications by reducing the amount of data that needs to be transferred between the application and the database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2e076538678_1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e076538678_1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 databases are a good fit for microservices because they are designed to be flexible, scalable, and fault-tolerant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 horizontally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the performance of microservices applications by reducing the amount of data that needs to be transferred between the application and the database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2e076538678_1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4e78cbaefe_0_3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24e78cbaefe_0_3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4e78cbaefe_0_3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24e78cbaefe_0_3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e78cbaefe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some numbers on the industry to showcase its importance and that there is an investment in the field we are working on</a:t>
            </a:r>
            <a:endParaRPr/>
          </a:p>
        </p:txBody>
      </p:sp>
      <p:sp>
        <p:nvSpPr>
          <p:cNvPr id="172" name="Google Shape;172;g24e78cbaefe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4e78cbaefe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 some examples on the overwhelming resource and platforms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 education and work is a smaller gap than higher education and schools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investment due to lack of importance and resources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tooling gaps and flaws</a:t>
            </a:r>
            <a:endParaRPr/>
          </a:p>
        </p:txBody>
      </p:sp>
      <p:sp>
        <p:nvSpPr>
          <p:cNvPr id="186" name="Google Shape;186;g24e78cbaefe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e78cbaefe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 a mission and vision to the platform to underline the proposed 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4e78cbaefe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07653867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e07653867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4e78cbaefe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24e78cbaefe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e78cbaefe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24e78cbaefe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3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title">
  <p:cSld name="PPTMON 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>
            <a:hlinkClick r:id="rId4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PTMON slide">
  <p:cSld name="1_PPTMON slid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>
            <a:hlinkClick r:id="rId4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PTMON slide">
  <p:cSld name="3_PPTMON slid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>
            <a:hlinkClick r:id="rId4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PTMON slide">
  <p:cSld name="7_PPTMON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>
            <a:hlinkClick r:id="rId4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PTMON slide">
  <p:cSld name="4_PPTMON slid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>
            <a:hlinkClick r:id="rId4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PPTMON slide">
  <p:cSld name="8_PPTMON slid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>
            <a:hlinkClick r:id="rId4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PPTMON slide">
  <p:cSld name="5_PPTMON slid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>
            <a:hlinkClick r:id="rId4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PTMON slide">
  <p:cSld name="6_PPTMON slid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0">
            <a:hlinkClick r:id="rId4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PPTMON slide">
  <p:cSld name="14_PPTMON slid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1">
            <a:hlinkClick r:id="rId5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1"/>
          <p:cNvSpPr/>
          <p:nvPr>
            <p:ph idx="2" type="pic"/>
          </p:nvPr>
        </p:nvSpPr>
        <p:spPr>
          <a:xfrm>
            <a:off x="6064373" y="709124"/>
            <a:ext cx="2165100" cy="2166600"/>
          </a:xfrm>
          <a:prstGeom prst="roundRect">
            <a:avLst>
              <a:gd fmla="val 2664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PPTMON slide">
  <p:cSld name="19_PPTMON slid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">
            <a:hlinkClick r:id="rId5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"/>
          <p:cNvSpPr/>
          <p:nvPr>
            <p:ph idx="2" type="pic"/>
          </p:nvPr>
        </p:nvSpPr>
        <p:spPr>
          <a:xfrm>
            <a:off x="3025372" y="671511"/>
            <a:ext cx="5300700" cy="3456300"/>
          </a:xfrm>
          <a:prstGeom prst="roundRect">
            <a:avLst>
              <a:gd fmla="val 684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PPTMON slide">
  <p:cSld name="21_PPTMON slid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>
            <a:hlinkClick r:id="rId4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PPTMON slide">
  <p:cSld name="10_PPTMON slid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>
            <a:hlinkClick r:id="rId4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PTMON slide">
  <p:cSld name="9_PPTMON slid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5">
            <a:hlinkClick r:id="rId4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PPTMON slide">
  <p:cSld name="12_PPTMON slid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>
            <a:hlinkClick r:id="rId5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6"/>
          <p:cNvSpPr/>
          <p:nvPr>
            <p:ph idx="2" type="pic"/>
          </p:nvPr>
        </p:nvSpPr>
        <p:spPr>
          <a:xfrm>
            <a:off x="906074" y="1658619"/>
            <a:ext cx="1645200" cy="1646100"/>
          </a:xfrm>
          <a:prstGeom prst="roundRect">
            <a:avLst>
              <a:gd fmla="val 394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26"/>
          <p:cNvSpPr/>
          <p:nvPr>
            <p:ph idx="3" type="pic"/>
          </p:nvPr>
        </p:nvSpPr>
        <p:spPr>
          <a:xfrm>
            <a:off x="2801646" y="1658619"/>
            <a:ext cx="1645200" cy="1646100"/>
          </a:xfrm>
          <a:prstGeom prst="roundRect">
            <a:avLst>
              <a:gd fmla="val 394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26"/>
          <p:cNvSpPr/>
          <p:nvPr>
            <p:ph idx="4" type="pic"/>
          </p:nvPr>
        </p:nvSpPr>
        <p:spPr>
          <a:xfrm>
            <a:off x="4697219" y="1658619"/>
            <a:ext cx="1645200" cy="1646100"/>
          </a:xfrm>
          <a:prstGeom prst="roundRect">
            <a:avLst>
              <a:gd fmla="val 394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24" name="Google Shape;124;p26"/>
          <p:cNvSpPr/>
          <p:nvPr>
            <p:ph idx="5" type="pic"/>
          </p:nvPr>
        </p:nvSpPr>
        <p:spPr>
          <a:xfrm>
            <a:off x="6592790" y="1658619"/>
            <a:ext cx="1645200" cy="1646100"/>
          </a:xfrm>
          <a:prstGeom prst="roundRect">
            <a:avLst>
              <a:gd fmla="val 3942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PPTMON slide">
  <p:cSld name="16_PPTMON slid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7"/>
          <p:cNvSpPr/>
          <p:nvPr>
            <p:ph idx="2" type="pic"/>
          </p:nvPr>
        </p:nvSpPr>
        <p:spPr>
          <a:xfrm>
            <a:off x="5605756" y="1169414"/>
            <a:ext cx="2803200" cy="2804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28" name="Google Shape;128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7">
            <a:hlinkClick r:id="rId5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PPTMON slide">
  <p:cSld name="11_PPTMON slid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8"/>
          <p:cNvSpPr/>
          <p:nvPr>
            <p:ph idx="2" type="pic"/>
          </p:nvPr>
        </p:nvSpPr>
        <p:spPr>
          <a:xfrm>
            <a:off x="1252736" y="687517"/>
            <a:ext cx="980400" cy="981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3" name="Google Shape;133;p28"/>
          <p:cNvSpPr/>
          <p:nvPr>
            <p:ph idx="3" type="pic"/>
          </p:nvPr>
        </p:nvSpPr>
        <p:spPr>
          <a:xfrm>
            <a:off x="5114926" y="687517"/>
            <a:ext cx="980400" cy="981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4" name="Google Shape;134;p28"/>
          <p:cNvSpPr/>
          <p:nvPr>
            <p:ph idx="4" type="pic"/>
          </p:nvPr>
        </p:nvSpPr>
        <p:spPr>
          <a:xfrm>
            <a:off x="1252736" y="2748986"/>
            <a:ext cx="980400" cy="981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5" name="Google Shape;135;p28"/>
          <p:cNvSpPr/>
          <p:nvPr>
            <p:ph idx="5" type="pic"/>
          </p:nvPr>
        </p:nvSpPr>
        <p:spPr>
          <a:xfrm>
            <a:off x="5114926" y="2748986"/>
            <a:ext cx="980400" cy="981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36" name="Google Shape;136;p2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8">
            <a:hlinkClick r:id="rId5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PPTMON slide">
  <p:cSld name="20_PPTMON slid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9">
            <a:hlinkClick r:id="rId4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9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4.png"/><Relationship Id="rId4" Type="http://schemas.openxmlformats.org/officeDocument/2006/relationships/image" Target="../media/image47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1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6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41.png"/><Relationship Id="rId5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45.png"/><Relationship Id="rId7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Relationship Id="rId4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docs.google.com/document/d/1mgOn7xu_X-oMlHz3yWms3Xk2ZImrF4PKgl5lkiCZEI0/edit?usp=sharing" TargetMode="External"/><Relationship Id="rId4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/>
        </p:nvSpPr>
        <p:spPr>
          <a:xfrm>
            <a:off x="1809752" y="1935385"/>
            <a:ext cx="55245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Instru</a:t>
            </a:r>
            <a:r>
              <a:rPr b="1" lang="en" sz="3600">
                <a:solidFill>
                  <a:srgbClr val="9900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</a:t>
            </a:r>
            <a:r>
              <a:rPr b="1" lang="en" sz="3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ent </a:t>
            </a:r>
            <a:endParaRPr b="1" sz="3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7" name="Google Shape;147;p30"/>
          <p:cNvSpPr txBox="1"/>
          <p:nvPr/>
        </p:nvSpPr>
        <p:spPr>
          <a:xfrm>
            <a:off x="1809749" y="2780378"/>
            <a:ext cx="55245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 Educational Platform to Organize Your Work</a:t>
            </a:r>
            <a:endParaRPr sz="17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/>
          <p:nvPr/>
        </p:nvSpPr>
        <p:spPr>
          <a:xfrm>
            <a:off x="2314134" y="1980227"/>
            <a:ext cx="769200" cy="769200"/>
          </a:xfrm>
          <a:prstGeom prst="ellipse">
            <a:avLst/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00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2" name="Google Shape;232;p39"/>
          <p:cNvSpPr/>
          <p:nvPr/>
        </p:nvSpPr>
        <p:spPr>
          <a:xfrm>
            <a:off x="957550" y="2868425"/>
            <a:ext cx="3482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Front-End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3" name="Google Shape;233;p39"/>
          <p:cNvSpPr/>
          <p:nvPr/>
        </p:nvSpPr>
        <p:spPr>
          <a:xfrm>
            <a:off x="1504948" y="1078098"/>
            <a:ext cx="6134100" cy="422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Programming Languages, Tools, API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4" name="Google Shape;234;p39"/>
          <p:cNvSpPr/>
          <p:nvPr/>
        </p:nvSpPr>
        <p:spPr>
          <a:xfrm>
            <a:off x="6060684" y="1980227"/>
            <a:ext cx="769200" cy="769200"/>
          </a:xfrm>
          <a:prstGeom prst="ellipse">
            <a:avLst/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5" name="Google Shape;235;p39"/>
          <p:cNvSpPr/>
          <p:nvPr/>
        </p:nvSpPr>
        <p:spPr>
          <a:xfrm>
            <a:off x="4704075" y="2868413"/>
            <a:ext cx="3482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Back-End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/>
          <p:nvPr/>
        </p:nvSpPr>
        <p:spPr>
          <a:xfrm>
            <a:off x="1504950" y="859900"/>
            <a:ext cx="6439800" cy="422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Frontend</a:t>
            </a: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frameworks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41" name="Google Shape;2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0" y="1743081"/>
            <a:ext cx="19050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850" y="2681227"/>
            <a:ext cx="1260250" cy="126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2106" y="2191350"/>
            <a:ext cx="1904998" cy="1721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/>
          <p:nvPr/>
        </p:nvSpPr>
        <p:spPr>
          <a:xfrm>
            <a:off x="5901185" y="535886"/>
            <a:ext cx="2491500" cy="4071600"/>
          </a:xfrm>
          <a:prstGeom prst="roundRect">
            <a:avLst>
              <a:gd fmla="val 4209" name="adj"/>
            </a:avLst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747E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9" name="Google Shape;249;p41"/>
          <p:cNvSpPr txBox="1"/>
          <p:nvPr/>
        </p:nvSpPr>
        <p:spPr>
          <a:xfrm>
            <a:off x="1877590" y="2000936"/>
            <a:ext cx="36525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 Light"/>
              <a:buChar char="●"/>
            </a:pPr>
            <a:r>
              <a:rPr lang="en"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Build using React</a:t>
            </a:r>
            <a:endParaRPr sz="11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 Light"/>
              <a:buChar char="●"/>
            </a:pPr>
            <a:r>
              <a:rPr lang="en"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Well-Designed UI with white labeling</a:t>
            </a:r>
            <a:endParaRPr sz="11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 Light"/>
              <a:buChar char="●"/>
            </a:pPr>
            <a:r>
              <a:rPr lang="en"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Interactive User experience</a:t>
            </a:r>
            <a:endParaRPr sz="11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0" name="Google Shape;250;p41"/>
          <p:cNvSpPr/>
          <p:nvPr/>
        </p:nvSpPr>
        <p:spPr>
          <a:xfrm>
            <a:off x="1888546" y="1527517"/>
            <a:ext cx="3716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Modern Platform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1" name="Google Shape;251;p41"/>
          <p:cNvSpPr/>
          <p:nvPr/>
        </p:nvSpPr>
        <p:spPr>
          <a:xfrm>
            <a:off x="749906" y="1429187"/>
            <a:ext cx="937200" cy="937200"/>
          </a:xfrm>
          <a:prstGeom prst="ellipse">
            <a:avLst/>
          </a:prstGeom>
          <a:solidFill>
            <a:schemeClr val="lt1">
              <a:alpha val="14900"/>
            </a:scheme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52" name="Google Shape;252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57" l="0" r="0" t="1057"/>
          <a:stretch/>
        </p:blipFill>
        <p:spPr>
          <a:xfrm>
            <a:off x="5537338" y="2571750"/>
            <a:ext cx="3219300" cy="1637100"/>
          </a:xfrm>
          <a:prstGeom prst="roundRect">
            <a:avLst>
              <a:gd fmla="val 2664" name="adj"/>
            </a:avLst>
          </a:prstGeom>
          <a:solidFill>
            <a:srgbClr val="F2F2F2"/>
          </a:solidFill>
          <a:ln>
            <a:noFill/>
          </a:ln>
        </p:spPr>
      </p:pic>
      <p:pic>
        <p:nvPicPr>
          <p:cNvPr id="253" name="Google Shape;253;p41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200" l="0" r="0" t="1200"/>
          <a:stretch/>
        </p:blipFill>
        <p:spPr>
          <a:xfrm>
            <a:off x="5537338" y="729300"/>
            <a:ext cx="3219300" cy="1637100"/>
          </a:xfrm>
          <a:prstGeom prst="roundRect">
            <a:avLst>
              <a:gd fmla="val 2664" name="adj"/>
            </a:avLst>
          </a:prstGeom>
          <a:solidFill>
            <a:srgbClr val="F2F2F2"/>
          </a:solidFill>
          <a:ln>
            <a:noFill/>
          </a:ln>
        </p:spPr>
      </p:pic>
      <p:pic>
        <p:nvPicPr>
          <p:cNvPr id="254" name="Google Shape;254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0513" y="1609774"/>
            <a:ext cx="575975" cy="576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/>
        </p:nvSpPr>
        <p:spPr>
          <a:xfrm>
            <a:off x="1254340" y="2484436"/>
            <a:ext cx="36525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 Light"/>
              <a:buChar char="●"/>
            </a:pPr>
            <a:r>
              <a:rPr lang="en"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Upload any type of files (General)</a:t>
            </a:r>
            <a:endParaRPr sz="11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 Light"/>
              <a:buChar char="●"/>
            </a:pPr>
            <a:r>
              <a:rPr lang="en"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Suggest where the file should be stored (Organization)</a:t>
            </a:r>
            <a:endParaRPr sz="11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 Light"/>
              <a:buChar char="●"/>
            </a:pPr>
            <a:r>
              <a:rPr lang="en"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Provide a large quota for each user (50 GB)</a:t>
            </a:r>
            <a:endParaRPr sz="11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60" name="Google Shape;260;p42"/>
          <p:cNvSpPr/>
          <p:nvPr/>
        </p:nvSpPr>
        <p:spPr>
          <a:xfrm>
            <a:off x="1265296" y="2011017"/>
            <a:ext cx="3716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Resources and Asset </a:t>
            </a: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Management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1" name="Google Shape;261;p42"/>
          <p:cNvSpPr/>
          <p:nvPr/>
        </p:nvSpPr>
        <p:spPr>
          <a:xfrm>
            <a:off x="126656" y="1912687"/>
            <a:ext cx="937200" cy="937200"/>
          </a:xfrm>
          <a:prstGeom prst="ellipse">
            <a:avLst/>
          </a:prstGeom>
          <a:solidFill>
            <a:schemeClr val="lt1">
              <a:alpha val="14900"/>
            </a:scheme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62" name="Google Shape;262;p4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2418" r="0" t="0"/>
          <a:stretch/>
        </p:blipFill>
        <p:spPr>
          <a:xfrm>
            <a:off x="5117900" y="1063500"/>
            <a:ext cx="3897600" cy="3016500"/>
          </a:xfrm>
          <a:prstGeom prst="roundRect">
            <a:avLst>
              <a:gd fmla="val 2664" name="adj"/>
            </a:avLst>
          </a:prstGeom>
          <a:solidFill>
            <a:srgbClr val="F2F2F2"/>
          </a:solidFill>
          <a:ln>
            <a:noFill/>
          </a:ln>
        </p:spPr>
      </p:pic>
      <p:pic>
        <p:nvPicPr>
          <p:cNvPr id="263" name="Google Shape;26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722" y="2153978"/>
            <a:ext cx="447050" cy="454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077" y="563606"/>
            <a:ext cx="6458550" cy="4016288"/>
          </a:xfrm>
          <a:prstGeom prst="rect">
            <a:avLst/>
          </a:prstGeom>
          <a:noFill/>
          <a:ln>
            <a:noFill/>
          </a:ln>
          <a:effectLst>
            <a:outerShdw blurRad="38100" sx="101000" rotWithShape="0" algn="ctr" sy="101000">
              <a:srgbClr val="000000">
                <a:alpha val="22750"/>
              </a:srgbClr>
            </a:outerShdw>
          </a:effectLst>
        </p:spPr>
      </p:pic>
      <p:sp>
        <p:nvSpPr>
          <p:cNvPr id="269" name="Google Shape;269;p43"/>
          <p:cNvSpPr txBox="1"/>
          <p:nvPr/>
        </p:nvSpPr>
        <p:spPr>
          <a:xfrm>
            <a:off x="444499" y="1005302"/>
            <a:ext cx="2313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Dashboards</a:t>
            </a:r>
            <a:endParaRPr sz="1100"/>
          </a:p>
        </p:txBody>
      </p:sp>
      <p:sp>
        <p:nvSpPr>
          <p:cNvPr id="270" name="Google Shape;270;p43"/>
          <p:cNvSpPr txBox="1"/>
          <p:nvPr/>
        </p:nvSpPr>
        <p:spPr>
          <a:xfrm>
            <a:off x="444499" y="1434350"/>
            <a:ext cx="2313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Dashboards for tasks, progress, and others.</a:t>
            </a:r>
            <a:endParaRPr sz="1600"/>
          </a:p>
        </p:txBody>
      </p:sp>
      <p:pic>
        <p:nvPicPr>
          <p:cNvPr id="271" name="Google Shape;271;p43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21420" r="0" t="0"/>
          <a:stretch/>
        </p:blipFill>
        <p:spPr>
          <a:xfrm>
            <a:off x="3022997" y="671511"/>
            <a:ext cx="5300700" cy="3456300"/>
          </a:xfrm>
          <a:prstGeom prst="roundRect">
            <a:avLst>
              <a:gd fmla="val 684" name="adj"/>
            </a:avLst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/>
          <p:nvPr/>
        </p:nvSpPr>
        <p:spPr>
          <a:xfrm>
            <a:off x="1504950" y="859900"/>
            <a:ext cx="6439800" cy="422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Backend frameworks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77" name="Google Shape;2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00" y="2035400"/>
            <a:ext cx="3041326" cy="228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626" y="2585350"/>
            <a:ext cx="385762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/>
          <p:nvPr/>
        </p:nvSpPr>
        <p:spPr>
          <a:xfrm>
            <a:off x="6332925" y="1536809"/>
            <a:ext cx="1790700" cy="2840400"/>
          </a:xfrm>
          <a:prstGeom prst="roundRect">
            <a:avLst>
              <a:gd fmla="val 4965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4" name="Google Shape;284;p45"/>
          <p:cNvSpPr/>
          <p:nvPr/>
        </p:nvSpPr>
        <p:spPr>
          <a:xfrm>
            <a:off x="3825588" y="1536809"/>
            <a:ext cx="1790700" cy="2840400"/>
          </a:xfrm>
          <a:prstGeom prst="roundRect">
            <a:avLst>
              <a:gd fmla="val 4965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5" name="Google Shape;285;p45"/>
          <p:cNvSpPr/>
          <p:nvPr/>
        </p:nvSpPr>
        <p:spPr>
          <a:xfrm>
            <a:off x="1407762" y="859900"/>
            <a:ext cx="6626400" cy="422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System Architecture Principles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6" name="Google Shape;286;p45"/>
          <p:cNvSpPr/>
          <p:nvPr/>
        </p:nvSpPr>
        <p:spPr>
          <a:xfrm>
            <a:off x="1318283" y="1536809"/>
            <a:ext cx="1790700" cy="2840400"/>
          </a:xfrm>
          <a:prstGeom prst="roundRect">
            <a:avLst>
              <a:gd fmla="val 4965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7" name="Google Shape;287;p45"/>
          <p:cNvSpPr txBox="1"/>
          <p:nvPr/>
        </p:nvSpPr>
        <p:spPr>
          <a:xfrm>
            <a:off x="1497211" y="2960824"/>
            <a:ext cx="1432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Containers and Serverless Architecture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45"/>
          <p:cNvSpPr txBox="1"/>
          <p:nvPr/>
        </p:nvSpPr>
        <p:spPr>
          <a:xfrm>
            <a:off x="6511871" y="2960837"/>
            <a:ext cx="14328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Operational work is minimal with low cost and high performance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45"/>
          <p:cNvSpPr txBox="1"/>
          <p:nvPr/>
        </p:nvSpPr>
        <p:spPr>
          <a:xfrm>
            <a:off x="4004562" y="3053224"/>
            <a:ext cx="1432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Well defined Interfaces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0" name="Google Shape;29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5752" y="2380882"/>
            <a:ext cx="330376" cy="4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7250" y="2352449"/>
            <a:ext cx="422051" cy="4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48439" y="2380866"/>
            <a:ext cx="330375" cy="38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/>
        </p:nvSpPr>
        <p:spPr>
          <a:xfrm>
            <a:off x="1491775" y="612375"/>
            <a:ext cx="5813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Different Architecture choices</a:t>
            </a:r>
            <a:endParaRPr b="1" sz="2100" u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8" name="Google Shape;2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7175"/>
            <a:ext cx="3189634" cy="383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4434" y="1157175"/>
            <a:ext cx="5497166" cy="2091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/>
        </p:nvSpPr>
        <p:spPr>
          <a:xfrm>
            <a:off x="2236175" y="612375"/>
            <a:ext cx="4359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Implementation</a:t>
            </a:r>
            <a:endParaRPr b="1" sz="2100" u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363" y="1170875"/>
            <a:ext cx="6208921" cy="383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/>
          <p:nvPr/>
        </p:nvSpPr>
        <p:spPr>
          <a:xfrm>
            <a:off x="2243025" y="1269875"/>
            <a:ext cx="4359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System Communication</a:t>
            </a:r>
            <a:endParaRPr b="1" sz="2100" u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48"/>
          <p:cNvSpPr/>
          <p:nvPr/>
        </p:nvSpPr>
        <p:spPr>
          <a:xfrm>
            <a:off x="2572513" y="2391225"/>
            <a:ext cx="1672500" cy="13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Communication is through </a:t>
            </a:r>
            <a:r>
              <a:rPr b="1" lang="en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Interfaces (APIs and HTTPs)</a:t>
            </a: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or Message Brokers.</a:t>
            </a:r>
            <a:endParaRPr sz="1100"/>
          </a:p>
        </p:txBody>
      </p:sp>
      <p:sp>
        <p:nvSpPr>
          <p:cNvPr id="312" name="Google Shape;312;p48"/>
          <p:cNvSpPr/>
          <p:nvPr/>
        </p:nvSpPr>
        <p:spPr>
          <a:xfrm>
            <a:off x="2572520" y="1995384"/>
            <a:ext cx="1672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00.</a:t>
            </a:r>
            <a:endParaRPr sz="1100"/>
          </a:p>
        </p:txBody>
      </p:sp>
      <p:sp>
        <p:nvSpPr>
          <p:cNvPr id="313" name="Google Shape;313;p48"/>
          <p:cNvSpPr/>
          <p:nvPr/>
        </p:nvSpPr>
        <p:spPr>
          <a:xfrm>
            <a:off x="4600319" y="1995384"/>
            <a:ext cx="1672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01.</a:t>
            </a:r>
            <a:endParaRPr sz="1100"/>
          </a:p>
        </p:txBody>
      </p:sp>
      <p:sp>
        <p:nvSpPr>
          <p:cNvPr id="314" name="Google Shape;314;p48"/>
          <p:cNvSpPr/>
          <p:nvPr/>
        </p:nvSpPr>
        <p:spPr>
          <a:xfrm>
            <a:off x="4600300" y="2391225"/>
            <a:ext cx="1672500" cy="13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Authentication</a:t>
            </a: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and Authorization is done JWT.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/>
        </p:nvSpPr>
        <p:spPr>
          <a:xfrm>
            <a:off x="1167328" y="2262345"/>
            <a:ext cx="3093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857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 Light"/>
              <a:buChar char="●"/>
            </a:pPr>
            <a:r>
              <a:rPr lang="en"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Problem Statement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857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 Light"/>
              <a:buChar char="●"/>
            </a:pPr>
            <a:r>
              <a:rPr lang="en"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Proposed Solution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3" name="Google Shape;153;p31"/>
          <p:cNvSpPr/>
          <p:nvPr/>
        </p:nvSpPr>
        <p:spPr>
          <a:xfrm>
            <a:off x="797526" y="2008424"/>
            <a:ext cx="776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00.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4" name="Google Shape;154;p31"/>
          <p:cNvSpPr/>
          <p:nvPr/>
        </p:nvSpPr>
        <p:spPr>
          <a:xfrm>
            <a:off x="1304733" y="2008424"/>
            <a:ext cx="3104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Introduction</a:t>
            </a:r>
            <a:endParaRPr b="1" sz="14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5" name="Google Shape;155;p31"/>
          <p:cNvSpPr txBox="1"/>
          <p:nvPr/>
        </p:nvSpPr>
        <p:spPr>
          <a:xfrm>
            <a:off x="5100258" y="2262345"/>
            <a:ext cx="3093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857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 Light"/>
              <a:buChar char="●"/>
            </a:pPr>
            <a:r>
              <a:rPr lang="en"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Programming Languages, Tools, API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857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 Light"/>
              <a:buChar char="●"/>
            </a:pPr>
            <a:r>
              <a:rPr lang="en"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Main functionality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857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 Light"/>
              <a:buChar char="●"/>
            </a:pPr>
            <a:r>
              <a:rPr lang="en"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Features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6" name="Google Shape;156;p31"/>
          <p:cNvSpPr/>
          <p:nvPr/>
        </p:nvSpPr>
        <p:spPr>
          <a:xfrm>
            <a:off x="4730456" y="2008424"/>
            <a:ext cx="776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02.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7" name="Google Shape;157;p31"/>
          <p:cNvSpPr/>
          <p:nvPr/>
        </p:nvSpPr>
        <p:spPr>
          <a:xfrm>
            <a:off x="5237663" y="2008424"/>
            <a:ext cx="3104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Implementation</a:t>
            </a:r>
            <a:endParaRPr b="1" sz="14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1167328" y="3491453"/>
            <a:ext cx="30939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857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 Light"/>
              <a:buChar char="●"/>
            </a:pPr>
            <a:r>
              <a:rPr lang="en"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Testing Approach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857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 Light"/>
              <a:buChar char="●"/>
            </a:pPr>
            <a:r>
              <a:rPr lang="en"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Testing Tools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857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 Light"/>
              <a:buChar char="●"/>
            </a:pPr>
            <a:r>
              <a:rPr lang="en"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Testing Features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857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 Light"/>
              <a:buChar char="●"/>
            </a:pPr>
            <a:r>
              <a:rPr lang="en"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Testing Samples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9" name="Google Shape;159;p31"/>
          <p:cNvSpPr/>
          <p:nvPr/>
        </p:nvSpPr>
        <p:spPr>
          <a:xfrm>
            <a:off x="797526" y="3237532"/>
            <a:ext cx="776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02.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0" name="Google Shape;160;p31"/>
          <p:cNvSpPr/>
          <p:nvPr/>
        </p:nvSpPr>
        <p:spPr>
          <a:xfrm>
            <a:off x="1304733" y="3237582"/>
            <a:ext cx="3104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Testing</a:t>
            </a:r>
            <a:endParaRPr b="1" sz="14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1" name="Google Shape;161;p31"/>
          <p:cNvSpPr txBox="1"/>
          <p:nvPr/>
        </p:nvSpPr>
        <p:spPr>
          <a:xfrm>
            <a:off x="5100258" y="3491453"/>
            <a:ext cx="3093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857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 Light"/>
              <a:buChar char="●"/>
            </a:pPr>
            <a:r>
              <a:rPr lang="en"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Conclusions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857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 Light"/>
              <a:buChar char="●"/>
            </a:pPr>
            <a:r>
              <a:rPr lang="en"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Growth Areas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62" name="Google Shape;162;p31"/>
          <p:cNvSpPr/>
          <p:nvPr/>
        </p:nvSpPr>
        <p:spPr>
          <a:xfrm>
            <a:off x="4730456" y="3237532"/>
            <a:ext cx="776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03.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3" name="Google Shape;163;p31"/>
          <p:cNvSpPr/>
          <p:nvPr/>
        </p:nvSpPr>
        <p:spPr>
          <a:xfrm>
            <a:off x="5237663" y="3237532"/>
            <a:ext cx="3104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Conclusion and future work</a:t>
            </a:r>
            <a:endParaRPr b="1" sz="14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4" name="Google Shape;164;p31"/>
          <p:cNvSpPr/>
          <p:nvPr/>
        </p:nvSpPr>
        <p:spPr>
          <a:xfrm>
            <a:off x="945150" y="1173400"/>
            <a:ext cx="6693900" cy="422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Contents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/>
          <p:nvPr/>
        </p:nvSpPr>
        <p:spPr>
          <a:xfrm>
            <a:off x="1504950" y="859900"/>
            <a:ext cx="6439800" cy="422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Platform Entities (Data Models)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20" name="Google Shape;32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3400" y="1763802"/>
            <a:ext cx="261925" cy="4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9"/>
          <p:cNvSpPr/>
          <p:nvPr/>
        </p:nvSpPr>
        <p:spPr>
          <a:xfrm>
            <a:off x="2525111" y="1686700"/>
            <a:ext cx="958500" cy="820200"/>
          </a:xfrm>
          <a:prstGeom prst="roundRect">
            <a:avLst>
              <a:gd fmla="val 4965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User</a:t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2" name="Google Shape;322;p49"/>
          <p:cNvSpPr/>
          <p:nvPr/>
        </p:nvSpPr>
        <p:spPr>
          <a:xfrm>
            <a:off x="3607612" y="1676038"/>
            <a:ext cx="899700" cy="841500"/>
          </a:xfrm>
          <a:prstGeom prst="roundRect">
            <a:avLst>
              <a:gd fmla="val 4965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Course</a:t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23" name="Google Shape;32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1672" y="1800688"/>
            <a:ext cx="387695" cy="32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9"/>
          <p:cNvSpPr/>
          <p:nvPr/>
        </p:nvSpPr>
        <p:spPr>
          <a:xfrm>
            <a:off x="5713800" y="1697350"/>
            <a:ext cx="1210800" cy="820200"/>
          </a:xfrm>
          <a:prstGeom prst="roundRect">
            <a:avLst>
              <a:gd fmla="val 4965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Resource</a:t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25" name="Google Shape;325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26176" y="1850237"/>
            <a:ext cx="261900" cy="313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32956" y="1845040"/>
            <a:ext cx="328800" cy="32340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9"/>
          <p:cNvSpPr/>
          <p:nvPr/>
        </p:nvSpPr>
        <p:spPr>
          <a:xfrm>
            <a:off x="4631311" y="1686700"/>
            <a:ext cx="958500" cy="820200"/>
          </a:xfrm>
          <a:prstGeom prst="roundRect">
            <a:avLst>
              <a:gd fmla="val 4965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Task</a:t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28" name="Google Shape;328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73702" y="1787222"/>
            <a:ext cx="273721" cy="3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0"/>
          <p:cNvSpPr txBox="1"/>
          <p:nvPr/>
        </p:nvSpPr>
        <p:spPr>
          <a:xfrm>
            <a:off x="2236175" y="612375"/>
            <a:ext cx="43593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Database of Choice: </a:t>
            </a:r>
            <a:r>
              <a:rPr b="1" lang="en" sz="1900">
                <a:solidFill>
                  <a:srgbClr val="00ED64"/>
                </a:solidFill>
                <a:latin typeface="Montserrat"/>
                <a:ea typeface="Montserrat"/>
                <a:cs typeface="Montserrat"/>
                <a:sym typeface="Montserrat"/>
              </a:rPr>
              <a:t>MongoDB</a:t>
            </a:r>
            <a:endParaRPr b="1" sz="1900" u="none">
              <a:solidFill>
                <a:srgbClr val="00ED6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4" name="Google Shape;3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200" y="1042725"/>
            <a:ext cx="5123256" cy="386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0"/>
          <p:cNvSpPr txBox="1"/>
          <p:nvPr/>
        </p:nvSpPr>
        <p:spPr>
          <a:xfrm>
            <a:off x="0" y="1323700"/>
            <a:ext cx="1890900" cy="18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ED64"/>
                </a:solidFill>
                <a:latin typeface="Montserrat"/>
                <a:ea typeface="Montserrat"/>
                <a:cs typeface="Montserrat"/>
                <a:sym typeface="Montserrat"/>
              </a:rPr>
              <a:t>BSON</a:t>
            </a:r>
            <a:r>
              <a:rPr lang="en" sz="1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a </a:t>
            </a:r>
            <a:r>
              <a:rPr b="1" lang="en" sz="1900">
                <a:solidFill>
                  <a:srgbClr val="00ED64"/>
                </a:solidFill>
                <a:latin typeface="Montserrat"/>
                <a:ea typeface="Montserrat"/>
                <a:cs typeface="Montserrat"/>
                <a:sym typeface="Montserrat"/>
              </a:rPr>
              <a:t>binary</a:t>
            </a:r>
            <a:r>
              <a:rPr lang="en" sz="1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-encoded serialization of </a:t>
            </a:r>
            <a:r>
              <a:rPr b="1" lang="en" sz="1900">
                <a:solidFill>
                  <a:srgbClr val="00ED64"/>
                </a:solidFill>
                <a:latin typeface="Montserrat"/>
                <a:ea typeface="Montserrat"/>
                <a:cs typeface="Montserrat"/>
                <a:sym typeface="Montserrat"/>
              </a:rPr>
              <a:t>JSON</a:t>
            </a:r>
            <a:r>
              <a:rPr lang="en" sz="1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-like documents</a:t>
            </a:r>
            <a:endParaRPr sz="1900" u="none">
              <a:solidFill>
                <a:srgbClr val="00ED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36" name="Google Shape;33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200" y="3881172"/>
            <a:ext cx="4138800" cy="12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/>
          <p:nvPr/>
        </p:nvSpPr>
        <p:spPr>
          <a:xfrm>
            <a:off x="166075" y="222000"/>
            <a:ext cx="7335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Security:</a:t>
            </a: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Custom Generated ID for permission-based access</a:t>
            </a:r>
            <a:endParaRPr b="1" sz="1600" u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51"/>
          <p:cNvSpPr txBox="1"/>
          <p:nvPr/>
        </p:nvSpPr>
        <p:spPr>
          <a:xfrm>
            <a:off x="565350" y="2400925"/>
            <a:ext cx="8013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192</a:t>
            </a:r>
            <a:r>
              <a:rPr lang="en" sz="17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bits consisting of two </a:t>
            </a:r>
            <a:r>
              <a:rPr lang="en" sz="17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96</a:t>
            </a:r>
            <a:r>
              <a:rPr lang="en" sz="17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bits “ObjectId”</a:t>
            </a:r>
            <a:endParaRPr sz="17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43" name="Google Shape;3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74" y="667500"/>
            <a:ext cx="3174675" cy="17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1"/>
          <p:cNvSpPr txBox="1"/>
          <p:nvPr/>
        </p:nvSpPr>
        <p:spPr>
          <a:xfrm>
            <a:off x="3697675" y="1337175"/>
            <a:ext cx="466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18,446,744,100,000,000,000</a:t>
            </a:r>
            <a:endParaRPr sz="17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45" name="Google Shape;34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9361" y="3271263"/>
            <a:ext cx="4105275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/>
          <p:cNvSpPr txBox="1"/>
          <p:nvPr/>
        </p:nvSpPr>
        <p:spPr>
          <a:xfrm>
            <a:off x="166075" y="222000"/>
            <a:ext cx="73350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User Login</a:t>
            </a:r>
            <a:endParaRPr b="1" sz="1900" u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1" name="Google Shape;35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736200"/>
            <a:ext cx="4269399" cy="19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36200"/>
            <a:ext cx="4267199" cy="2989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067350"/>
            <a:ext cx="4405300" cy="12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3"/>
          <p:cNvSpPr txBox="1"/>
          <p:nvPr/>
        </p:nvSpPr>
        <p:spPr>
          <a:xfrm>
            <a:off x="166075" y="222000"/>
            <a:ext cx="73350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Security: JWT Token</a:t>
            </a:r>
            <a:endParaRPr b="1" sz="1900" u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9" name="Google Shape;3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877" y="1117700"/>
            <a:ext cx="5540250" cy="290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4"/>
          <p:cNvSpPr/>
          <p:nvPr/>
        </p:nvSpPr>
        <p:spPr>
          <a:xfrm>
            <a:off x="83851" y="1322456"/>
            <a:ext cx="302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Assets and Resources</a:t>
            </a:r>
            <a:endParaRPr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65" name="Google Shape;3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6276" y="825538"/>
            <a:ext cx="5731349" cy="3492427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4"/>
          <p:cNvSpPr txBox="1"/>
          <p:nvPr/>
        </p:nvSpPr>
        <p:spPr>
          <a:xfrm>
            <a:off x="259125" y="1687875"/>
            <a:ext cx="21783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54"/>
          <p:cNvSpPr/>
          <p:nvPr/>
        </p:nvSpPr>
        <p:spPr>
          <a:xfrm>
            <a:off x="83850" y="1747945"/>
            <a:ext cx="30240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 SemiBold"/>
              <a:buChar char="●"/>
            </a:pPr>
            <a:r>
              <a:rPr b="1" lang="en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Files are splits into </a:t>
            </a:r>
            <a:r>
              <a:rPr b="1" lang="en" sz="1300">
                <a:solidFill>
                  <a:srgbClr val="00ED6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binary chunks</a:t>
            </a:r>
            <a:r>
              <a:rPr b="1" lang="en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(255 kB by default)</a:t>
            </a:r>
            <a:endParaRPr b="1"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11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 SemiBold"/>
              <a:buChar char="●"/>
            </a:pPr>
            <a:r>
              <a:rPr b="1" lang="en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Saved as Base64 encoded </a:t>
            </a:r>
            <a:r>
              <a:rPr b="1" lang="en" sz="1300">
                <a:solidFill>
                  <a:srgbClr val="00ED6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BSON</a:t>
            </a:r>
            <a:endParaRPr b="1" sz="1300">
              <a:solidFill>
                <a:srgbClr val="00ED6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11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 SemiBold"/>
              <a:buChar char="●"/>
            </a:pPr>
            <a:r>
              <a:rPr b="1" lang="en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Metadata includes md5, size, </a:t>
            </a:r>
            <a:r>
              <a:rPr b="1" lang="en" sz="1300">
                <a:solidFill>
                  <a:srgbClr val="00ED6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id of the first chunk</a:t>
            </a:r>
            <a:r>
              <a:rPr b="1" lang="en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 b="1"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11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 SemiBold"/>
              <a:buChar char="●"/>
            </a:pPr>
            <a:r>
              <a:rPr b="1" lang="en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Asset management is in its own service</a:t>
            </a:r>
            <a:endParaRPr b="1"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/>
        </p:nvSpPr>
        <p:spPr>
          <a:xfrm>
            <a:off x="2762250" y="2029294"/>
            <a:ext cx="36195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Testing</a:t>
            </a:r>
            <a:endParaRPr b="1" sz="3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6"/>
          <p:cNvSpPr/>
          <p:nvPr/>
        </p:nvSpPr>
        <p:spPr>
          <a:xfrm>
            <a:off x="1504950" y="2689915"/>
            <a:ext cx="2383500" cy="1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Manual Unit Testing</a:t>
            </a:r>
            <a:endParaRPr sz="1100"/>
          </a:p>
        </p:txBody>
      </p:sp>
      <p:sp>
        <p:nvSpPr>
          <p:cNvPr id="378" name="Google Shape;378;p56"/>
          <p:cNvSpPr/>
          <p:nvPr/>
        </p:nvSpPr>
        <p:spPr>
          <a:xfrm>
            <a:off x="1504960" y="2164885"/>
            <a:ext cx="23835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00.</a:t>
            </a:r>
            <a:endParaRPr sz="1100"/>
          </a:p>
        </p:txBody>
      </p:sp>
      <p:sp>
        <p:nvSpPr>
          <p:cNvPr id="379" name="Google Shape;379;p56"/>
          <p:cNvSpPr/>
          <p:nvPr/>
        </p:nvSpPr>
        <p:spPr>
          <a:xfrm>
            <a:off x="5966518" y="2164884"/>
            <a:ext cx="1672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01.</a:t>
            </a:r>
            <a:endParaRPr sz="1100"/>
          </a:p>
        </p:txBody>
      </p:sp>
      <p:sp>
        <p:nvSpPr>
          <p:cNvPr id="380" name="Google Shape;380;p56"/>
          <p:cNvSpPr/>
          <p:nvPr/>
        </p:nvSpPr>
        <p:spPr>
          <a:xfrm>
            <a:off x="1504948" y="1108476"/>
            <a:ext cx="6134100" cy="551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Testing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1" name="Google Shape;381;p56"/>
          <p:cNvSpPr/>
          <p:nvPr/>
        </p:nvSpPr>
        <p:spPr>
          <a:xfrm>
            <a:off x="5966550" y="2557275"/>
            <a:ext cx="1672500" cy="13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Frontend UI Testing</a:t>
            </a:r>
            <a:endParaRPr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7"/>
          <p:cNvSpPr/>
          <p:nvPr/>
        </p:nvSpPr>
        <p:spPr>
          <a:xfrm>
            <a:off x="83851" y="1322456"/>
            <a:ext cx="302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Backend Testing</a:t>
            </a:r>
            <a:endParaRPr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87" name="Google Shape;38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027" y="582936"/>
            <a:ext cx="7029974" cy="397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25" y="2455325"/>
            <a:ext cx="1220600" cy="12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8"/>
          <p:cNvSpPr/>
          <p:nvPr/>
        </p:nvSpPr>
        <p:spPr>
          <a:xfrm>
            <a:off x="83851" y="1322456"/>
            <a:ext cx="302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Backend Testing</a:t>
            </a:r>
            <a:endParaRPr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94" name="Google Shape;39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025" y="462125"/>
            <a:ext cx="7063624" cy="42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8"/>
          <p:cNvPicPr preferRelativeResize="0"/>
          <p:nvPr/>
        </p:nvPicPr>
        <p:blipFill rotWithShape="1">
          <a:blip r:embed="rId4">
            <a:alphaModFix/>
          </a:blip>
          <a:srcRect b="0" l="32511" r="30191" t="0"/>
          <a:stretch/>
        </p:blipFill>
        <p:spPr>
          <a:xfrm>
            <a:off x="83850" y="2027625"/>
            <a:ext cx="1637625" cy="23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/>
        </p:nvSpPr>
        <p:spPr>
          <a:xfrm>
            <a:off x="2762250" y="2029294"/>
            <a:ext cx="36195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Introduction</a:t>
            </a:r>
            <a:endParaRPr b="1" sz="3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9"/>
          <p:cNvSpPr/>
          <p:nvPr/>
        </p:nvSpPr>
        <p:spPr>
          <a:xfrm>
            <a:off x="83851" y="1322456"/>
            <a:ext cx="302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Backend Testing</a:t>
            </a:r>
            <a:endParaRPr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01" name="Google Shape;4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550" y="952081"/>
            <a:ext cx="6214254" cy="3239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48" y="1927500"/>
            <a:ext cx="2161651" cy="162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0"/>
          <p:cNvSpPr/>
          <p:nvPr/>
        </p:nvSpPr>
        <p:spPr>
          <a:xfrm>
            <a:off x="83851" y="1322456"/>
            <a:ext cx="302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Frontend </a:t>
            </a: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Testing</a:t>
            </a:r>
            <a:endParaRPr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08" name="Google Shape;40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2400"/>
            <a:ext cx="4419600" cy="293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51756"/>
            <a:ext cx="2038020" cy="323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2820" y="1751756"/>
            <a:ext cx="2076781" cy="2825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0425" y="601725"/>
            <a:ext cx="924725" cy="9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1"/>
          <p:cNvSpPr txBox="1"/>
          <p:nvPr/>
        </p:nvSpPr>
        <p:spPr>
          <a:xfrm>
            <a:off x="1316700" y="2029300"/>
            <a:ext cx="64155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Conclusions and Future Work</a:t>
            </a:r>
            <a:endParaRPr b="1" sz="31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2"/>
          <p:cNvSpPr txBox="1"/>
          <p:nvPr/>
        </p:nvSpPr>
        <p:spPr>
          <a:xfrm>
            <a:off x="2243025" y="1269875"/>
            <a:ext cx="4359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Future Work</a:t>
            </a:r>
            <a:endParaRPr b="1" sz="2100" u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62"/>
          <p:cNvSpPr/>
          <p:nvPr/>
        </p:nvSpPr>
        <p:spPr>
          <a:xfrm>
            <a:off x="871688" y="2384200"/>
            <a:ext cx="1672500" cy="13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Unification</a:t>
            </a:r>
            <a:endParaRPr sz="1100"/>
          </a:p>
        </p:txBody>
      </p:sp>
      <p:sp>
        <p:nvSpPr>
          <p:cNvPr id="423" name="Google Shape;423;p62"/>
          <p:cNvSpPr/>
          <p:nvPr/>
        </p:nvSpPr>
        <p:spPr>
          <a:xfrm>
            <a:off x="871695" y="1988359"/>
            <a:ext cx="1672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00.</a:t>
            </a:r>
            <a:endParaRPr sz="1100"/>
          </a:p>
        </p:txBody>
      </p:sp>
      <p:sp>
        <p:nvSpPr>
          <p:cNvPr id="424" name="Google Shape;424;p62"/>
          <p:cNvSpPr/>
          <p:nvPr/>
        </p:nvSpPr>
        <p:spPr>
          <a:xfrm>
            <a:off x="2721856" y="1988359"/>
            <a:ext cx="1672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01.</a:t>
            </a:r>
            <a:endParaRPr sz="1100"/>
          </a:p>
        </p:txBody>
      </p:sp>
      <p:sp>
        <p:nvSpPr>
          <p:cNvPr id="425" name="Google Shape;425;p62"/>
          <p:cNvSpPr/>
          <p:nvPr/>
        </p:nvSpPr>
        <p:spPr>
          <a:xfrm>
            <a:off x="2721838" y="2384200"/>
            <a:ext cx="1672500" cy="13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Powerful Search Functionality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6" name="Google Shape;426;p62"/>
          <p:cNvSpPr/>
          <p:nvPr/>
        </p:nvSpPr>
        <p:spPr>
          <a:xfrm>
            <a:off x="4571988" y="2384200"/>
            <a:ext cx="1672500" cy="13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Supporting Student Self-assessment</a:t>
            </a:r>
            <a:endParaRPr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7" name="Google Shape;427;p62"/>
          <p:cNvSpPr/>
          <p:nvPr/>
        </p:nvSpPr>
        <p:spPr>
          <a:xfrm>
            <a:off x="4571995" y="1988359"/>
            <a:ext cx="1672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02.</a:t>
            </a:r>
            <a:endParaRPr sz="1100"/>
          </a:p>
        </p:txBody>
      </p:sp>
      <p:sp>
        <p:nvSpPr>
          <p:cNvPr id="428" name="Google Shape;428;p62"/>
          <p:cNvSpPr/>
          <p:nvPr/>
        </p:nvSpPr>
        <p:spPr>
          <a:xfrm>
            <a:off x="6422169" y="1988359"/>
            <a:ext cx="1672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03</a:t>
            </a:r>
            <a:r>
              <a:rPr b="1" lang="en" sz="2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 sz="1100"/>
          </a:p>
        </p:txBody>
      </p:sp>
      <p:sp>
        <p:nvSpPr>
          <p:cNvPr id="429" name="Google Shape;429;p62"/>
          <p:cNvSpPr/>
          <p:nvPr/>
        </p:nvSpPr>
        <p:spPr>
          <a:xfrm>
            <a:off x="6422150" y="2384200"/>
            <a:ext cx="1672500" cy="13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Robust Security Measures</a:t>
            </a:r>
            <a:endParaRPr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3"/>
          <p:cNvSpPr txBox="1"/>
          <p:nvPr/>
        </p:nvSpPr>
        <p:spPr>
          <a:xfrm>
            <a:off x="1316700" y="2029300"/>
            <a:ext cx="64155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Others</a:t>
            </a:r>
            <a:endParaRPr b="1" sz="31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4"/>
          <p:cNvSpPr txBox="1"/>
          <p:nvPr/>
        </p:nvSpPr>
        <p:spPr>
          <a:xfrm>
            <a:off x="2243025" y="1269875"/>
            <a:ext cx="4359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Working Stats</a:t>
            </a:r>
            <a:endParaRPr b="1" sz="2100" u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0" name="Google Shape;440;p64"/>
          <p:cNvSpPr/>
          <p:nvPr/>
        </p:nvSpPr>
        <p:spPr>
          <a:xfrm>
            <a:off x="2572513" y="2391225"/>
            <a:ext cx="1672500" cy="13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Wrote ~50 original pages in the documentation, more than 7000 words</a:t>
            </a:r>
            <a:endParaRPr sz="1100"/>
          </a:p>
        </p:txBody>
      </p:sp>
      <p:pic>
        <p:nvPicPr>
          <p:cNvPr id="441" name="Google Shape;4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455" y="2248688"/>
            <a:ext cx="2175100" cy="162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65"/>
          <p:cNvPicPr preferRelativeResize="0"/>
          <p:nvPr/>
        </p:nvPicPr>
        <p:blipFill rotWithShape="1">
          <a:blip r:embed="rId3">
            <a:alphaModFix/>
          </a:blip>
          <a:srcRect b="0" l="826" r="826" t="0"/>
          <a:stretch/>
        </p:blipFill>
        <p:spPr>
          <a:xfrm>
            <a:off x="1881750" y="922425"/>
            <a:ext cx="5380499" cy="32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750" y="922425"/>
            <a:ext cx="5380499" cy="32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7"/>
          <p:cNvSpPr txBox="1"/>
          <p:nvPr/>
        </p:nvSpPr>
        <p:spPr>
          <a:xfrm>
            <a:off x="2081018" y="2156252"/>
            <a:ext cx="498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Thanks !</a:t>
            </a:r>
            <a:endParaRPr sz="11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8"/>
          <p:cNvSpPr txBox="1"/>
          <p:nvPr/>
        </p:nvSpPr>
        <p:spPr>
          <a:xfrm>
            <a:off x="74292" y="820701"/>
            <a:ext cx="498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 u="sng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3"/>
              </a:rPr>
              <a:t>References</a:t>
            </a:r>
            <a:endParaRPr sz="1100"/>
          </a:p>
        </p:txBody>
      </p:sp>
      <p:pic>
        <p:nvPicPr>
          <p:cNvPr id="462" name="Google Shape;46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2500" y="2435975"/>
            <a:ext cx="2171425" cy="217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" name="Google Shape;174;p33"/>
          <p:cNvCxnSpPr/>
          <p:nvPr/>
        </p:nvCxnSpPr>
        <p:spPr>
          <a:xfrm>
            <a:off x="0" y="2571750"/>
            <a:ext cx="9144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75" name="Google Shape;175;p33"/>
          <p:cNvSpPr txBox="1"/>
          <p:nvPr/>
        </p:nvSpPr>
        <p:spPr>
          <a:xfrm>
            <a:off x="3088051" y="636506"/>
            <a:ext cx="29679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Online Educational Industry</a:t>
            </a:r>
            <a:endParaRPr b="1" sz="3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6" name="Google Shape;176;p33"/>
          <p:cNvSpPr txBox="1"/>
          <p:nvPr/>
        </p:nvSpPr>
        <p:spPr>
          <a:xfrm>
            <a:off x="898695" y="3371233"/>
            <a:ext cx="16857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1000+</a:t>
            </a:r>
            <a:endParaRPr sz="1100"/>
          </a:p>
        </p:txBody>
      </p:sp>
      <p:sp>
        <p:nvSpPr>
          <p:cNvPr id="177" name="Google Shape;177;p33"/>
          <p:cNvSpPr txBox="1"/>
          <p:nvPr/>
        </p:nvSpPr>
        <p:spPr>
          <a:xfrm>
            <a:off x="898695" y="4067024"/>
            <a:ext cx="1685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Platforms</a:t>
            </a:r>
            <a:endParaRPr sz="1100"/>
          </a:p>
        </p:txBody>
      </p:sp>
      <p:sp>
        <p:nvSpPr>
          <p:cNvPr id="178" name="Google Shape;178;p33"/>
          <p:cNvSpPr txBox="1"/>
          <p:nvPr/>
        </p:nvSpPr>
        <p:spPr>
          <a:xfrm>
            <a:off x="2785669" y="3371233"/>
            <a:ext cx="16857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+</a:t>
            </a:r>
            <a:r>
              <a:rPr b="1" lang="en" sz="3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1.1B</a:t>
            </a:r>
            <a:endParaRPr sz="1100"/>
          </a:p>
        </p:txBody>
      </p:sp>
      <p:sp>
        <p:nvSpPr>
          <p:cNvPr id="179" name="Google Shape;179;p33"/>
          <p:cNvSpPr txBox="1"/>
          <p:nvPr/>
        </p:nvSpPr>
        <p:spPr>
          <a:xfrm>
            <a:off x="2785669" y="4067024"/>
            <a:ext cx="1685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Students (online)</a:t>
            </a:r>
            <a:endParaRPr sz="1100"/>
          </a:p>
        </p:txBody>
      </p:sp>
      <p:sp>
        <p:nvSpPr>
          <p:cNvPr id="180" name="Google Shape;180;p33"/>
          <p:cNvSpPr txBox="1"/>
          <p:nvPr/>
        </p:nvSpPr>
        <p:spPr>
          <a:xfrm>
            <a:off x="4672643" y="3371233"/>
            <a:ext cx="16857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+$199B</a:t>
            </a:r>
            <a:endParaRPr sz="1100"/>
          </a:p>
        </p:txBody>
      </p:sp>
      <p:sp>
        <p:nvSpPr>
          <p:cNvPr id="181" name="Google Shape;181;p33"/>
          <p:cNvSpPr txBox="1"/>
          <p:nvPr/>
        </p:nvSpPr>
        <p:spPr>
          <a:xfrm>
            <a:off x="4672643" y="4067024"/>
            <a:ext cx="1685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Value Now</a:t>
            </a:r>
            <a:endParaRPr sz="1100"/>
          </a:p>
        </p:txBody>
      </p:sp>
      <p:sp>
        <p:nvSpPr>
          <p:cNvPr id="182" name="Google Shape;182;p33"/>
          <p:cNvSpPr txBox="1"/>
          <p:nvPr/>
        </p:nvSpPr>
        <p:spPr>
          <a:xfrm>
            <a:off x="6559625" y="3371225"/>
            <a:ext cx="22536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+$</a:t>
            </a:r>
            <a:r>
              <a:rPr b="1" lang="en" sz="3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602B</a:t>
            </a:r>
            <a:endParaRPr sz="1100"/>
          </a:p>
        </p:txBody>
      </p:sp>
      <p:sp>
        <p:nvSpPr>
          <p:cNvPr id="183" name="Google Shape;183;p33"/>
          <p:cNvSpPr txBox="1"/>
          <p:nvPr/>
        </p:nvSpPr>
        <p:spPr>
          <a:xfrm>
            <a:off x="6559627" y="4067025"/>
            <a:ext cx="22536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Value By 2030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/>
          <p:nvPr/>
        </p:nvSpPr>
        <p:spPr>
          <a:xfrm>
            <a:off x="1504950" y="2601840"/>
            <a:ext cx="2383500" cy="1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Too many platforms and Overwhelming Resource</a:t>
            </a:r>
            <a:endParaRPr sz="1100"/>
          </a:p>
        </p:txBody>
      </p:sp>
      <p:sp>
        <p:nvSpPr>
          <p:cNvPr id="189" name="Google Shape;189;p34"/>
          <p:cNvSpPr/>
          <p:nvPr/>
        </p:nvSpPr>
        <p:spPr>
          <a:xfrm>
            <a:off x="1504960" y="2076810"/>
            <a:ext cx="23835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00.</a:t>
            </a:r>
            <a:endParaRPr sz="1100"/>
          </a:p>
        </p:txBody>
      </p:sp>
      <p:sp>
        <p:nvSpPr>
          <p:cNvPr id="190" name="Google Shape;190;p34"/>
          <p:cNvSpPr/>
          <p:nvPr/>
        </p:nvSpPr>
        <p:spPr>
          <a:xfrm>
            <a:off x="5966518" y="2164884"/>
            <a:ext cx="1672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</a:t>
            </a:r>
            <a:r>
              <a:rPr b="1" lang="en" sz="2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 sz="1100"/>
          </a:p>
        </p:txBody>
      </p:sp>
      <p:sp>
        <p:nvSpPr>
          <p:cNvPr id="191" name="Google Shape;191;p34"/>
          <p:cNvSpPr/>
          <p:nvPr/>
        </p:nvSpPr>
        <p:spPr>
          <a:xfrm>
            <a:off x="1504948" y="1108476"/>
            <a:ext cx="6134100" cy="551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Problem Statement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2" name="Google Shape;192;p34"/>
          <p:cNvSpPr/>
          <p:nvPr/>
        </p:nvSpPr>
        <p:spPr>
          <a:xfrm>
            <a:off x="5966550" y="2557275"/>
            <a:ext cx="1672500" cy="13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Issues in Organizing assets, </a:t>
            </a: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courses</a:t>
            </a: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and tasks</a:t>
            </a:r>
            <a:endParaRPr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93" name="Google Shape;1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937" y="3354325"/>
            <a:ext cx="3004126" cy="16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/>
        </p:nvSpPr>
        <p:spPr>
          <a:xfrm>
            <a:off x="1037096" y="842969"/>
            <a:ext cx="2471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Mission</a:t>
            </a:r>
            <a:endParaRPr b="1" sz="3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9" name="Google Shape;199;p35"/>
          <p:cNvSpPr txBox="1"/>
          <p:nvPr/>
        </p:nvSpPr>
        <p:spPr>
          <a:xfrm>
            <a:off x="3606902" y="681357"/>
            <a:ext cx="45000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Unified educational platform that provides the necessary modern tools to be able to </a:t>
            </a:r>
            <a:r>
              <a:rPr b="1" lang="en" sz="18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collaborate, organize, and search for knowledge </a:t>
            </a:r>
            <a: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with ease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0" name="Google Shape;200;p35"/>
          <p:cNvSpPr txBox="1"/>
          <p:nvPr/>
        </p:nvSpPr>
        <p:spPr>
          <a:xfrm>
            <a:off x="1037096" y="3205374"/>
            <a:ext cx="24714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Vision</a:t>
            </a:r>
            <a:endParaRPr b="1" sz="3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01" name="Google Shape;201;p35"/>
          <p:cNvCxnSpPr/>
          <p:nvPr/>
        </p:nvCxnSpPr>
        <p:spPr>
          <a:xfrm>
            <a:off x="0" y="2571750"/>
            <a:ext cx="9144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02" name="Google Shape;202;p35"/>
          <p:cNvSpPr txBox="1"/>
          <p:nvPr/>
        </p:nvSpPr>
        <p:spPr>
          <a:xfrm>
            <a:off x="3606902" y="2905157"/>
            <a:ext cx="45000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Empower learners of all ages to reach their full potential through </a:t>
            </a:r>
            <a:r>
              <a:rPr b="1" lang="en" sz="18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accessible, engaging</a:t>
            </a:r>
            <a: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, and effective educational experiences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488" y="152400"/>
            <a:ext cx="656703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/>
          <p:nvPr/>
        </p:nvSpPr>
        <p:spPr>
          <a:xfrm>
            <a:off x="1318283" y="766428"/>
            <a:ext cx="6507300" cy="422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Proposed Solution 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3" name="Google Shape;213;p37"/>
          <p:cNvSpPr/>
          <p:nvPr/>
        </p:nvSpPr>
        <p:spPr>
          <a:xfrm>
            <a:off x="1318283" y="1536809"/>
            <a:ext cx="1790700" cy="2840400"/>
          </a:xfrm>
          <a:prstGeom prst="roundRect">
            <a:avLst>
              <a:gd fmla="val 4965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4" name="Google Shape;214;p37"/>
          <p:cNvSpPr/>
          <p:nvPr/>
        </p:nvSpPr>
        <p:spPr>
          <a:xfrm>
            <a:off x="3676650" y="1536809"/>
            <a:ext cx="1790700" cy="2840400"/>
          </a:xfrm>
          <a:prstGeom prst="roundRect">
            <a:avLst>
              <a:gd fmla="val 4965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5" name="Google Shape;215;p37"/>
          <p:cNvSpPr/>
          <p:nvPr/>
        </p:nvSpPr>
        <p:spPr>
          <a:xfrm>
            <a:off x="6035017" y="1536809"/>
            <a:ext cx="1790700" cy="2840400"/>
          </a:xfrm>
          <a:prstGeom prst="roundRect">
            <a:avLst>
              <a:gd fmla="val 4965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6" name="Google Shape;216;p37"/>
          <p:cNvSpPr txBox="1"/>
          <p:nvPr/>
        </p:nvSpPr>
        <p:spPr>
          <a:xfrm>
            <a:off x="6213952" y="2960887"/>
            <a:ext cx="1432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Asset Organization S</a:t>
            </a: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uggestions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37"/>
          <p:cNvSpPr txBox="1"/>
          <p:nvPr/>
        </p:nvSpPr>
        <p:spPr>
          <a:xfrm>
            <a:off x="1497211" y="2960824"/>
            <a:ext cx="1432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Secure, Reliable, and Efficient Unified Platform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" name="Google Shape;21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636" y="2161151"/>
            <a:ext cx="463975" cy="4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7"/>
          <p:cNvSpPr txBox="1"/>
          <p:nvPr/>
        </p:nvSpPr>
        <p:spPr>
          <a:xfrm>
            <a:off x="3855596" y="2960837"/>
            <a:ext cx="1432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Tools for sharing and organizing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5975" y="2161150"/>
            <a:ext cx="612050" cy="46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2831" y="2161161"/>
            <a:ext cx="515050" cy="5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/>
        </p:nvSpPr>
        <p:spPr>
          <a:xfrm>
            <a:off x="2320175" y="2029300"/>
            <a:ext cx="4353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Implementation</a:t>
            </a:r>
            <a:endParaRPr b="1" sz="3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